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651FD-43D6-4047-A898-802251BBF4D3}" type="datetimeFigureOut">
              <a:rPr lang="en-US" smtClean="0"/>
              <a:t>5/5/13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FE3769-B0C6-5F46-8C0C-6DB2E917F9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DE9F7-BBA4-294A-915A-D3C5C34E0334}" type="slidenum">
              <a:rPr lang="en-US"/>
              <a:pPr/>
              <a:t>2</a:t>
            </a:fld>
            <a:endParaRPr lang="en-US"/>
          </a:p>
        </p:txBody>
      </p:sp>
      <p:sp>
        <p:nvSpPr>
          <p:cNvPr id="696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515C84-A47E-304B-A4B4-40513F35685B}" type="slidenum">
              <a:rPr lang="en-US"/>
              <a:pPr/>
              <a:t>11</a:t>
            </a:fld>
            <a:endParaRPr lang="en-US"/>
          </a:p>
        </p:txBody>
      </p:sp>
      <p:sp>
        <p:nvSpPr>
          <p:cNvPr id="83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196AC1-E268-0748-83D3-84357FC96615}" type="slidenum">
              <a:rPr lang="en-US"/>
              <a:pPr/>
              <a:t>3</a:t>
            </a:fld>
            <a:endParaRPr lang="en-US"/>
          </a:p>
        </p:txBody>
      </p:sp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39F347-1501-EA47-B24F-0A9A3150E397}" type="slidenum">
              <a:rPr lang="en-US"/>
              <a:pPr/>
              <a:t>4</a:t>
            </a:fld>
            <a:endParaRPr lang="en-US"/>
          </a:p>
        </p:txBody>
      </p:sp>
      <p:sp>
        <p:nvSpPr>
          <p:cNvPr id="706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E90EB0-6BFD-FA41-AB21-D10D67D9D25F}" type="slidenum">
              <a:rPr lang="en-US"/>
              <a:pPr/>
              <a:t>5</a:t>
            </a:fld>
            <a:endParaRPr lang="en-US"/>
          </a:p>
        </p:txBody>
      </p:sp>
      <p:sp>
        <p:nvSpPr>
          <p:cNvPr id="72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A8A94B-22B5-B246-B658-DF1578CA794A}" type="slidenum">
              <a:rPr lang="en-US"/>
              <a:pPr/>
              <a:t>6</a:t>
            </a:fld>
            <a:endParaRPr lang="en-US"/>
          </a:p>
        </p:txBody>
      </p:sp>
      <p:sp>
        <p:nvSpPr>
          <p:cNvPr id="73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C6EED6-1B4C-7A47-919A-AD70C094DBCF}" type="slidenum">
              <a:rPr lang="en-US"/>
              <a:pPr/>
              <a:t>7</a:t>
            </a:fld>
            <a:endParaRPr lang="en-US"/>
          </a:p>
        </p:txBody>
      </p:sp>
      <p:sp>
        <p:nvSpPr>
          <p:cNvPr id="74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77036-EA3F-634D-B550-1B36FE626689}" type="slidenum">
              <a:rPr lang="en-US"/>
              <a:pPr/>
              <a:t>8</a:t>
            </a:fld>
            <a:endParaRPr lang="en-US"/>
          </a:p>
        </p:txBody>
      </p:sp>
      <p:sp>
        <p:nvSpPr>
          <p:cNvPr id="75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01DB2D-2992-CA43-B2B1-82091CA1388C}" type="slidenum">
              <a:rPr lang="en-US"/>
              <a:pPr/>
              <a:t>9</a:t>
            </a:fld>
            <a:endParaRPr lang="en-US"/>
          </a:p>
        </p:txBody>
      </p:sp>
      <p:sp>
        <p:nvSpPr>
          <p:cNvPr id="76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954A2C-41FB-504F-A631-FED361B3EE88}" type="slidenum">
              <a:rPr lang="en-US"/>
              <a:pPr/>
              <a:t>10</a:t>
            </a:fld>
            <a:endParaRPr lang="en-US"/>
          </a:p>
        </p:txBody>
      </p:sp>
      <p:sp>
        <p:nvSpPr>
          <p:cNvPr id="77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EC336-9774-8446-B534-BC8E7728EAB6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FCFC-D65F-1B44-A66E-C48EB3DE07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EC336-9774-8446-B534-BC8E7728EAB6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FCFC-D65F-1B44-A66E-C48EB3DE07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EC336-9774-8446-B534-BC8E7728EAB6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FCFC-D65F-1B44-A66E-C48EB3DE07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EC336-9774-8446-B534-BC8E7728EAB6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FCFC-D65F-1B44-A66E-C48EB3DE07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EC336-9774-8446-B534-BC8E7728EAB6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FCFC-D65F-1B44-A66E-C48EB3DE07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EC336-9774-8446-B534-BC8E7728EAB6}" type="datetimeFigureOut">
              <a:rPr lang="en-US" smtClean="0"/>
              <a:t>5/5/13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FCFC-D65F-1B44-A66E-C48EB3DE07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EC336-9774-8446-B534-BC8E7728EAB6}" type="datetimeFigureOut">
              <a:rPr lang="en-US" smtClean="0"/>
              <a:t>5/5/13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FCFC-D65F-1B44-A66E-C48EB3DE07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EC336-9774-8446-B534-BC8E7728EAB6}" type="datetimeFigureOut">
              <a:rPr lang="en-US" smtClean="0"/>
              <a:t>5/5/13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FCFC-D65F-1B44-A66E-C48EB3DE07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EC336-9774-8446-B534-BC8E7728EAB6}" type="datetimeFigureOut">
              <a:rPr lang="en-US" smtClean="0"/>
              <a:t>5/5/13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FCFC-D65F-1B44-A66E-C48EB3DE07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EC336-9774-8446-B534-BC8E7728EAB6}" type="datetimeFigureOut">
              <a:rPr lang="en-US" smtClean="0"/>
              <a:t>5/5/13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FCFC-D65F-1B44-A66E-C48EB3DE07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EC336-9774-8446-B534-BC8E7728EAB6}" type="datetimeFigureOut">
              <a:rPr lang="en-US" smtClean="0"/>
              <a:t>5/5/13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2FCFC-D65F-1B44-A66E-C48EB3DE07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EC336-9774-8446-B534-BC8E7728EAB6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2FCFC-D65F-1B44-A66E-C48EB3DE073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Bureaucracies as Regulators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Bureaucracies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Bureaucracy and the Scope of Government</a:t>
            </a:r>
          </a:p>
          <a:p>
            <a:pPr lvl="1"/>
            <a:r>
              <a:rPr lang="en-US" sz="2400"/>
              <a:t>The size of federal bureaucracy is an example of a government out of control.</a:t>
            </a:r>
          </a:p>
          <a:p>
            <a:pPr lvl="1"/>
            <a:r>
              <a:rPr lang="en-US" sz="2400"/>
              <a:t>Even though the size of the bureaucracy has shrunk</a:t>
            </a:r>
          </a:p>
          <a:p>
            <a:pPr lvl="1"/>
            <a:r>
              <a:rPr lang="en-US" sz="2400"/>
              <a:t>Some agencies don’t have enough resources to do what they are expected to do.</a:t>
            </a:r>
          </a:p>
          <a:p>
            <a:pPr lvl="1"/>
            <a:r>
              <a:rPr lang="en-US" sz="2400"/>
              <a:t>Bureaucracy only carries out policies; Congress and the president decide what needs to be done.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bldLvl="2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Bureaucrats shape policy as administrators, implementers, and regulators.</a:t>
            </a:r>
          </a:p>
          <a:p>
            <a:r>
              <a:rPr lang="en-US"/>
              <a:t>Bureaucracy’s primary responsibility is the implementation of public policy.</a:t>
            </a:r>
          </a:p>
          <a:p>
            <a:r>
              <a:rPr lang="en-US"/>
              <a:t>Federal bureaucracy has not grown but has in fact shrunk of late.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Bureaucracies as Regulators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Regulation in the Economy and in Everyday Life</a:t>
            </a:r>
          </a:p>
          <a:p>
            <a:pPr lvl="1">
              <a:lnSpc>
                <a:spcPct val="90000"/>
              </a:lnSpc>
            </a:pPr>
            <a:r>
              <a:rPr lang="en-US"/>
              <a:t>Regulation: use of governmental authority to control or change some practice in the private sector</a:t>
            </a:r>
          </a:p>
          <a:p>
            <a:pPr lvl="1">
              <a:lnSpc>
                <a:spcPct val="90000"/>
              </a:lnSpc>
            </a:pPr>
            <a:r>
              <a:rPr lang="en-US"/>
              <a:t>A Full Day of Regulation</a:t>
            </a:r>
          </a:p>
          <a:p>
            <a:pPr lvl="2">
              <a:lnSpc>
                <a:spcPct val="90000"/>
              </a:lnSpc>
            </a:pPr>
            <a:r>
              <a:rPr lang="en-US"/>
              <a:t>Federal agencies check, verify, and inspect many of the products and services we take for granted.</a:t>
            </a:r>
          </a:p>
          <a:p>
            <a:pPr lvl="2">
              <a:lnSpc>
                <a:spcPct val="90000"/>
              </a:lnSpc>
            </a:pPr>
            <a:r>
              <a:rPr lang="en-US"/>
              <a:t>Federal and state agencies provide many services.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bldLvl="3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Bureaucracies as Regulators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Regulation: How It Grew, How It Works</a:t>
            </a:r>
          </a:p>
          <a:p>
            <a:pPr lvl="1"/>
            <a:r>
              <a:rPr lang="en-US"/>
              <a:t>All regulation contains these elements:</a:t>
            </a:r>
          </a:p>
          <a:p>
            <a:pPr lvl="2"/>
            <a:r>
              <a:rPr lang="en-US"/>
              <a:t>A grant of power and set of directions from Congress</a:t>
            </a:r>
          </a:p>
          <a:p>
            <a:pPr lvl="2"/>
            <a:r>
              <a:rPr lang="en-US"/>
              <a:t>A set of rules and guidelines by the regulatory agency itself</a:t>
            </a:r>
          </a:p>
          <a:p>
            <a:pPr lvl="2"/>
            <a:r>
              <a:rPr lang="en-US"/>
              <a:t>Some means of enforcing compliance with congressional goals and agency regulations</a:t>
            </a:r>
          </a:p>
          <a:p>
            <a:pPr lvl="1"/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Bureaucracies as Regulators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Regulation: How It Grew, How It Works</a:t>
            </a:r>
          </a:p>
          <a:p>
            <a:pPr lvl="1"/>
            <a:r>
              <a:rPr lang="en-US"/>
              <a:t>Command-and-Control Policy: The government tells business how to reach certain goals, checks the progress, and punishes offenders.</a:t>
            </a:r>
          </a:p>
          <a:p>
            <a:pPr lvl="1"/>
            <a:r>
              <a:rPr lang="en-US"/>
              <a:t>Incentive System: market-like strategies used to manage public policy</a:t>
            </a:r>
          </a:p>
          <a:p>
            <a:pPr lvl="1"/>
            <a:r>
              <a:rPr lang="en-US"/>
              <a:t>Some agencies are proactive; some are reactive.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Bureaucracies as Regulators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Toward Deregulation</a:t>
            </a:r>
          </a:p>
          <a:p>
            <a:pPr lvl="1"/>
            <a:r>
              <a:rPr lang="en-US"/>
              <a:t>Deregulation: the lifting of restrictions on business, industry, and professional activities</a:t>
            </a:r>
          </a:p>
          <a:p>
            <a:pPr lvl="1"/>
            <a:r>
              <a:rPr lang="en-US"/>
              <a:t>Regulatory problems:</a:t>
            </a:r>
          </a:p>
          <a:p>
            <a:pPr lvl="2"/>
            <a:r>
              <a:rPr lang="en-US"/>
              <a:t>Raises prices</a:t>
            </a:r>
          </a:p>
          <a:p>
            <a:pPr lvl="2"/>
            <a:r>
              <a:rPr lang="en-US"/>
              <a:t>Hurts U.S.’s competitive position abroad</a:t>
            </a:r>
          </a:p>
          <a:p>
            <a:pPr lvl="2"/>
            <a:r>
              <a:rPr lang="en-US"/>
              <a:t>Does not always work well</a:t>
            </a:r>
          </a:p>
          <a:p>
            <a:pPr lvl="1"/>
            <a:r>
              <a:rPr lang="en-US"/>
              <a:t>But some argue regulation is needed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bldLvl="3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Bureaucracies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Bureaucracy and Democracy</a:t>
            </a:r>
          </a:p>
          <a:p>
            <a:pPr lvl="1"/>
            <a:r>
              <a:rPr lang="en-US"/>
              <a:t>Presidents Try to Control the Bureaucracy</a:t>
            </a:r>
          </a:p>
          <a:p>
            <a:pPr lvl="2"/>
            <a:r>
              <a:rPr lang="en-US"/>
              <a:t>Appoint the right people</a:t>
            </a:r>
          </a:p>
          <a:p>
            <a:pPr lvl="2"/>
            <a:r>
              <a:rPr lang="en-US"/>
              <a:t>Issue executive orders</a:t>
            </a:r>
          </a:p>
          <a:p>
            <a:pPr lvl="3"/>
            <a:r>
              <a:rPr lang="en-US"/>
              <a:t>Carry force of law and are used to implement policies</a:t>
            </a:r>
          </a:p>
          <a:p>
            <a:pPr lvl="2"/>
            <a:r>
              <a:rPr lang="en-US"/>
              <a:t>Alter an agency’s budget</a:t>
            </a:r>
          </a:p>
          <a:p>
            <a:pPr lvl="2"/>
            <a:r>
              <a:rPr lang="en-US"/>
              <a:t>Reorganize an agency</a:t>
            </a:r>
          </a:p>
          <a:p>
            <a:pPr lvl="3"/>
            <a:r>
              <a:rPr lang="en-US"/>
              <a:t>Creation of Department of Homeland Security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bldLvl="3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Bureaucracies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Bureaucracy and Democracy</a:t>
            </a:r>
          </a:p>
          <a:p>
            <a:pPr lvl="1"/>
            <a:r>
              <a:rPr lang="en-US"/>
              <a:t>Congress Tries to Control the Bureaucracy</a:t>
            </a:r>
          </a:p>
          <a:p>
            <a:pPr lvl="2"/>
            <a:r>
              <a:rPr lang="en-US"/>
              <a:t>Influence appointment of agency heads</a:t>
            </a:r>
          </a:p>
          <a:p>
            <a:pPr lvl="3"/>
            <a:r>
              <a:rPr lang="en-US"/>
              <a:t>Senate confirms presidential nominees</a:t>
            </a:r>
          </a:p>
          <a:p>
            <a:pPr lvl="2"/>
            <a:r>
              <a:rPr lang="en-US"/>
              <a:t>Alter an agency’s budget</a:t>
            </a:r>
          </a:p>
          <a:p>
            <a:pPr lvl="2"/>
            <a:r>
              <a:rPr lang="en-US"/>
              <a:t>Hold oversight hearings</a:t>
            </a:r>
          </a:p>
          <a:p>
            <a:pPr lvl="2"/>
            <a:r>
              <a:rPr lang="en-US"/>
              <a:t>Rewrite legislation or make it more detailed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bldLvl="3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Bureaucracies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Bureaucracy and Democracy</a:t>
            </a:r>
          </a:p>
          <a:p>
            <a:pPr lvl="1"/>
            <a:r>
              <a:rPr lang="en-US"/>
              <a:t>Iron Triangles and Issue Networks</a:t>
            </a:r>
          </a:p>
          <a:p>
            <a:pPr lvl="2"/>
            <a:r>
              <a:rPr lang="en-US"/>
              <a:t>Iron Triangles: a mutually dependent relationship between bureaucratic agencies, interest groups, and congressional committees or subcommittees</a:t>
            </a:r>
          </a:p>
          <a:p>
            <a:pPr lvl="2"/>
            <a:r>
              <a:rPr lang="en-US"/>
              <a:t>Exist independently of each other</a:t>
            </a:r>
          </a:p>
          <a:p>
            <a:pPr lvl="2"/>
            <a:r>
              <a:rPr lang="en-US"/>
              <a:t>They are tough, but not impossible, to get rid of</a:t>
            </a:r>
          </a:p>
          <a:p>
            <a:pPr lvl="2"/>
            <a:r>
              <a:rPr lang="en-US"/>
              <a:t>Some argue they are being replaced by wider </a:t>
            </a:r>
            <a:r>
              <a:rPr lang="en-US" i="1"/>
              <a:t>issue networks</a:t>
            </a:r>
            <a:r>
              <a:rPr lang="en-US"/>
              <a:t> that focus on more than one policy.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bldLvl="3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Bureaucracies</a:t>
            </a:r>
          </a:p>
        </p:txBody>
      </p:sp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9058" y="1201380"/>
            <a:ext cx="5828553" cy="5242283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463</Words>
  <Application>Microsoft Macintosh PowerPoint</Application>
  <PresentationFormat>On-screen Show (4:3)</PresentationFormat>
  <Paragraphs>71</Paragraphs>
  <Slides>11</Slides>
  <Notes>10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Bureaucracies as Regulators</vt:lpstr>
      <vt:lpstr>Bureaucracies as Regulators</vt:lpstr>
      <vt:lpstr>Bureaucracies as Regulators</vt:lpstr>
      <vt:lpstr>Bureaucracies as Regulators</vt:lpstr>
      <vt:lpstr>Bureaucracies as Regulators</vt:lpstr>
      <vt:lpstr>Understanding Bureaucracies</vt:lpstr>
      <vt:lpstr>Understanding Bureaucracies</vt:lpstr>
      <vt:lpstr>Understanding Bureaucracies</vt:lpstr>
      <vt:lpstr>Understanding Bureaucracies</vt:lpstr>
      <vt:lpstr>Understanding Bureaucracies</vt:lpstr>
      <vt:lpstr>Summary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madisonk</dc:creator>
  <cp:lastModifiedBy>madisonk</cp:lastModifiedBy>
  <cp:revision>4</cp:revision>
  <dcterms:created xsi:type="dcterms:W3CDTF">2013-05-05T15:56:01Z</dcterms:created>
  <dcterms:modified xsi:type="dcterms:W3CDTF">2013-05-05T15:58:38Z</dcterms:modified>
</cp:coreProperties>
</file>